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7" r:id="rId2"/>
    <p:sldId id="258" r:id="rId3"/>
    <p:sldId id="269" r:id="rId4"/>
    <p:sldId id="270" r:id="rId5"/>
    <p:sldId id="271" r:id="rId6"/>
    <p:sldId id="267" r:id="rId7"/>
    <p:sldId id="272" r:id="rId8"/>
    <p:sldId id="273" r:id="rId9"/>
    <p:sldId id="274" r:id="rId10"/>
    <p:sldId id="276" r:id="rId11"/>
    <p:sldId id="265" r:id="rId12"/>
    <p:sldId id="275" r:id="rId13"/>
    <p:sldId id="279" r:id="rId14"/>
    <p:sldId id="278" r:id="rId15"/>
    <p:sldId id="277"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529" autoAdjust="0"/>
  </p:normalViewPr>
  <p:slideViewPr>
    <p:cSldViewPr snapToGrid="0">
      <p:cViewPr varScale="1">
        <p:scale>
          <a:sx n="68" d="100"/>
          <a:sy n="68" d="100"/>
        </p:scale>
        <p:origin x="616"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5/9/2019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5/9/2019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5/9/2019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5/9/2019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5/9/2019</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5/9/2019</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5/9/2019</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5/9/2019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79A3335-6331-4872-A8B7-ECD55539F4D0}" type="datetimeFigureOut">
              <a:rPr lang="en-US" smtClean="0"/>
              <a:t>5/9/2019</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A79A3335-6331-4872-A8B7-ECD55539F4D0}" type="datetimeFigureOut">
              <a:rPr lang="en-US" smtClean="0"/>
              <a:t>5/9/2019</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A79A3335-6331-4872-A8B7-ECD55539F4D0}" type="datetimeFigureOut">
              <a:rPr lang="en-US" smtClean="0"/>
              <a:t>5/9/2019</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5/9/2019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A79A3335-6331-4872-A8B7-ECD55539F4D0}" type="datetimeFigureOut">
              <a:rPr lang="en-US" smtClean="0"/>
              <a:pPr/>
              <a:t>5/9/2019</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emzARZsJntw" TargetMode="External"/><Relationship Id="rId2" Type="http://schemas.openxmlformats.org/officeDocument/2006/relationships/image" Target="../media/image2.png"/><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Cold Calling 101</a:t>
            </a:r>
          </a:p>
        </p:txBody>
      </p:sp>
      <p:pic>
        <p:nvPicPr>
          <p:cNvPr id="11" name="Picture Placeholder 10">
            <a:extLst>
              <a:ext uri="{FF2B5EF4-FFF2-40B4-BE49-F238E27FC236}">
                <a16:creationId xmlns:a16="http://schemas.microsoft.com/office/drawing/2014/main" id="{FDDDB627-C127-43ED-840B-93FE3B5509D5}"/>
              </a:ext>
            </a:extLst>
          </p:cNvPr>
          <p:cNvPicPr>
            <a:picLocks noGrp="1" noChangeAspect="1"/>
          </p:cNvPicPr>
          <p:nvPr>
            <p:ph type="pic" sz="quarter" idx="10"/>
          </p:nvPr>
        </p:nvPicPr>
        <p:blipFill>
          <a:blip r:embed="rId3"/>
          <a:srcRect l="17547" r="17547"/>
          <a:stretch>
            <a:fillRect/>
          </a:stretch>
        </p:blipFill>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Voicemail</a:t>
            </a:r>
          </a:p>
        </p:txBody>
      </p:sp>
      <p:sp>
        <p:nvSpPr>
          <p:cNvPr id="5" name="Content Placeholder 4"/>
          <p:cNvSpPr>
            <a:spLocks noGrp="1"/>
          </p:cNvSpPr>
          <p:nvPr>
            <p:ph idx="1"/>
          </p:nvPr>
        </p:nvSpPr>
        <p:spPr>
          <a:xfrm>
            <a:off x="4728209" y="1828800"/>
            <a:ext cx="6126480" cy="4774066"/>
          </a:xfrm>
        </p:spPr>
        <p:txBody>
          <a:bodyPr>
            <a:normAutofit/>
          </a:bodyPr>
          <a:lstStyle/>
          <a:p>
            <a:endParaRPr lang="en-US" dirty="0"/>
          </a:p>
          <a:p>
            <a:r>
              <a:rPr lang="en-US" sz="2800" dirty="0"/>
              <a:t>Hit zero and see if their there</a:t>
            </a:r>
          </a:p>
          <a:p>
            <a:r>
              <a:rPr lang="en-US" sz="2800" dirty="0"/>
              <a:t>Upmarket -Don’t use on first few attempts</a:t>
            </a:r>
          </a:p>
          <a:p>
            <a:r>
              <a:rPr lang="en-US" sz="2800" dirty="0"/>
              <a:t>Can be used to get information in front of them</a:t>
            </a:r>
          </a:p>
          <a:p>
            <a:r>
              <a:rPr lang="en-US" sz="2800" dirty="0"/>
              <a:t>Follow up a day later with e-mail</a:t>
            </a:r>
          </a:p>
          <a:p>
            <a:r>
              <a:rPr lang="en-US" sz="2800" dirty="0"/>
              <a:t>Don’t leave a second message unless they engage</a:t>
            </a:r>
          </a:p>
          <a:p>
            <a:endParaRPr lang="en-US" dirty="0"/>
          </a:p>
          <a:p>
            <a:pPr marL="0" indent="0">
              <a:buNone/>
            </a:pPr>
            <a:endParaRPr lang="en-US" dirty="0"/>
          </a:p>
        </p:txBody>
      </p:sp>
      <p:pic>
        <p:nvPicPr>
          <p:cNvPr id="3" name="Picture 2">
            <a:extLst>
              <a:ext uri="{FF2B5EF4-FFF2-40B4-BE49-F238E27FC236}">
                <a16:creationId xmlns:a16="http://schemas.microsoft.com/office/drawing/2014/main" id="{03734313-E047-4CE6-AF01-02CFED9FC8E5}"/>
              </a:ext>
            </a:extLst>
          </p:cNvPr>
          <p:cNvPicPr>
            <a:picLocks noChangeAspect="1"/>
          </p:cNvPicPr>
          <p:nvPr/>
        </p:nvPicPr>
        <p:blipFill>
          <a:blip r:embed="rId2"/>
          <a:stretch>
            <a:fillRect/>
          </a:stretch>
        </p:blipFill>
        <p:spPr>
          <a:xfrm>
            <a:off x="746632" y="2385003"/>
            <a:ext cx="2986382" cy="3018667"/>
          </a:xfrm>
          <a:prstGeom prst="rect">
            <a:avLst/>
          </a:prstGeom>
        </p:spPr>
      </p:pic>
    </p:spTree>
    <p:extLst>
      <p:ext uri="{BB962C8B-B14F-4D97-AF65-F5344CB8AC3E}">
        <p14:creationId xmlns:p14="http://schemas.microsoft.com/office/powerpoint/2010/main" val="3530182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Message</a:t>
            </a:r>
          </a:p>
        </p:txBody>
      </p:sp>
      <p:sp>
        <p:nvSpPr>
          <p:cNvPr id="4" name="Rectangle 3">
            <a:extLst>
              <a:ext uri="{FF2B5EF4-FFF2-40B4-BE49-F238E27FC236}">
                <a16:creationId xmlns:a16="http://schemas.microsoft.com/office/drawing/2014/main" id="{5244AD9E-A2DD-4531-9B65-D9C6A2E7BA77}"/>
              </a:ext>
            </a:extLst>
          </p:cNvPr>
          <p:cNvSpPr/>
          <p:nvPr/>
        </p:nvSpPr>
        <p:spPr>
          <a:xfrm>
            <a:off x="1295400" y="2102177"/>
            <a:ext cx="9941351" cy="4524315"/>
          </a:xfrm>
          <a:prstGeom prst="rect">
            <a:avLst/>
          </a:prstGeom>
        </p:spPr>
        <p:txBody>
          <a:bodyPr wrap="square">
            <a:spAutoFit/>
          </a:bodyPr>
          <a:lstStyle/>
          <a:p>
            <a:r>
              <a:rPr lang="en-US" sz="2400" dirty="0"/>
              <a:t>Hi </a:t>
            </a:r>
            <a:r>
              <a:rPr lang="en-US" sz="2400" dirty="0" err="1"/>
              <a:t>Mr</a:t>
            </a:r>
            <a:r>
              <a:rPr lang="en-US" sz="2400" dirty="0"/>
              <a:t>(s) Jones sorry I missed you.  My name is Maureen Wozniak from the BBB and I have helped the ABC company and XYZ company to increase their sales with the leads and inquires we send them through our website. We help buyers find them online and strengthen their online reputation management. </a:t>
            </a:r>
          </a:p>
          <a:p>
            <a:endParaRPr lang="en-US" sz="2400" dirty="0"/>
          </a:p>
          <a:p>
            <a:r>
              <a:rPr lang="en-US" sz="2400" dirty="0"/>
              <a:t>I am reaching out to you to share with (company’s name) and how we were able to achieve this.  Are you the right person in the organization that looks at these issues?  My number is _______ but I realize you must be busy so I will send a follow e-mail with my contact information from (Your Companies Name).”  </a:t>
            </a:r>
          </a:p>
          <a:p>
            <a:r>
              <a:rPr lang="en-US" sz="2400" dirty="0"/>
              <a:t>     Thank You</a:t>
            </a:r>
          </a:p>
        </p:txBody>
      </p:sp>
    </p:spTree>
    <p:extLst>
      <p:ext uri="{BB962C8B-B14F-4D97-AF65-F5344CB8AC3E}">
        <p14:creationId xmlns:p14="http://schemas.microsoft.com/office/powerpoint/2010/main" val="306172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Calling into the C-Level</a:t>
            </a:r>
          </a:p>
        </p:txBody>
      </p:sp>
      <p:sp>
        <p:nvSpPr>
          <p:cNvPr id="3" name="Content Placeholder 2"/>
          <p:cNvSpPr>
            <a:spLocks noGrp="1"/>
          </p:cNvSpPr>
          <p:nvPr>
            <p:ph idx="1"/>
          </p:nvPr>
        </p:nvSpPr>
        <p:spPr/>
        <p:txBody>
          <a:bodyPr>
            <a:normAutofit/>
          </a:bodyPr>
          <a:lstStyle/>
          <a:p>
            <a:r>
              <a:rPr lang="en-US" dirty="0"/>
              <a:t>Loosen up – these are conversations</a:t>
            </a:r>
          </a:p>
          <a:p>
            <a:r>
              <a:rPr lang="en-US" dirty="0"/>
              <a:t>People like to buy – hate to be sold</a:t>
            </a:r>
          </a:p>
          <a:p>
            <a:r>
              <a:rPr lang="en-US" dirty="0"/>
              <a:t>Don’t rely on them to know they need your solution</a:t>
            </a:r>
          </a:p>
          <a:p>
            <a:r>
              <a:rPr lang="en-US" dirty="0"/>
              <a:t>Education (helped …. With….)  and ask questions</a:t>
            </a:r>
          </a:p>
          <a:p>
            <a:r>
              <a:rPr lang="en-US" dirty="0"/>
              <a:t>Have you ever looked into _______?</a:t>
            </a:r>
          </a:p>
          <a:p>
            <a:r>
              <a:rPr lang="en-US" dirty="0"/>
              <a:t>When does your company look into?</a:t>
            </a:r>
          </a:p>
          <a:p>
            <a:r>
              <a:rPr lang="en-US" dirty="0"/>
              <a:t>Who is responsible for ______ decisions?  I will keep you updated..</a:t>
            </a:r>
          </a:p>
          <a:p>
            <a:r>
              <a:rPr lang="en-US" dirty="0"/>
              <a:t>“Part of my job……”</a:t>
            </a:r>
          </a:p>
          <a:p>
            <a:endParaRPr lang="en-US" dirty="0"/>
          </a:p>
        </p:txBody>
      </p:sp>
    </p:spTree>
    <p:extLst>
      <p:ext uri="{BB962C8B-B14F-4D97-AF65-F5344CB8AC3E}">
        <p14:creationId xmlns:p14="http://schemas.microsoft.com/office/powerpoint/2010/main" val="85147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Sample Script</a:t>
            </a:r>
          </a:p>
        </p:txBody>
      </p:sp>
      <p:sp>
        <p:nvSpPr>
          <p:cNvPr id="3" name="Content Placeholder 2"/>
          <p:cNvSpPr>
            <a:spLocks noGrp="1"/>
          </p:cNvSpPr>
          <p:nvPr>
            <p:ph idx="1"/>
          </p:nvPr>
        </p:nvSpPr>
        <p:spPr/>
        <p:txBody>
          <a:bodyPr>
            <a:normAutofit fontScale="92500" lnSpcReduction="10000"/>
          </a:bodyPr>
          <a:lstStyle/>
          <a:p>
            <a:r>
              <a:rPr lang="en-US" dirty="0"/>
              <a:t>Hi _______ my name is ____________I am the Major Accounts Manager with the Chicago and Northern Illinois Better Business Bureau –I hope your well.   I’m calling on a positive note - based on your history, it appears that you are qualified to receive an invitation for accreditation through the BBB.  Did you know that you actually have an A+ rating?  Y/N – Well, not everyone qualifies to go through accreditation – companies like (competitor &amp; competitor)  it really leads to these main benefits – much higher trust with the buyers, greater SEO rankings on Google, online positive reputation management and inbound referrals directly from our site – which here in Chicago and Northern Illinois, gets over 25,000 inquiries - a day!  </a:t>
            </a:r>
          </a:p>
          <a:p>
            <a:endParaRPr lang="en-US" dirty="0"/>
          </a:p>
          <a:p>
            <a:r>
              <a:rPr lang="en-US" dirty="0"/>
              <a:t>Are you familiar with the BBB? Have you looked into getting accredited before? </a:t>
            </a:r>
          </a:p>
          <a:p>
            <a:endParaRPr lang="en-US" dirty="0"/>
          </a:p>
        </p:txBody>
      </p:sp>
    </p:spTree>
    <p:extLst>
      <p:ext uri="{BB962C8B-B14F-4D97-AF65-F5344CB8AC3E}">
        <p14:creationId xmlns:p14="http://schemas.microsoft.com/office/powerpoint/2010/main" val="46876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Questions Before Giving Pricing</a:t>
            </a:r>
          </a:p>
        </p:txBody>
      </p:sp>
      <p:sp>
        <p:nvSpPr>
          <p:cNvPr id="3" name="Content Placeholder 2"/>
          <p:cNvSpPr>
            <a:spLocks noGrp="1"/>
          </p:cNvSpPr>
          <p:nvPr>
            <p:ph idx="1"/>
          </p:nvPr>
        </p:nvSpPr>
        <p:spPr/>
        <p:txBody>
          <a:bodyPr>
            <a:normAutofit/>
          </a:bodyPr>
          <a:lstStyle/>
          <a:p>
            <a:endParaRPr lang="en-US" dirty="0"/>
          </a:p>
          <a:p>
            <a:r>
              <a:rPr lang="en-US" sz="2800" dirty="0"/>
              <a:t>What exactly are you looking for?</a:t>
            </a:r>
          </a:p>
          <a:p>
            <a:r>
              <a:rPr lang="en-US" sz="2800" dirty="0"/>
              <a:t>How will that help you with ……?</a:t>
            </a:r>
          </a:p>
          <a:p>
            <a:r>
              <a:rPr lang="en-US" sz="2800" dirty="0"/>
              <a:t>What is your time table to get this in place?</a:t>
            </a:r>
          </a:p>
          <a:p>
            <a:r>
              <a:rPr lang="en-US" sz="2800" dirty="0"/>
              <a:t>Who else is going to help you with this decision?</a:t>
            </a:r>
          </a:p>
          <a:p>
            <a:r>
              <a:rPr lang="en-US" sz="2800" dirty="0"/>
              <a:t>Have you identify a budget?</a:t>
            </a:r>
          </a:p>
          <a:p>
            <a:r>
              <a:rPr lang="en-US" sz="2800" dirty="0"/>
              <a:t>Any reason you would not make this change?</a:t>
            </a:r>
          </a:p>
          <a:p>
            <a:endParaRPr lang="en-US" dirty="0"/>
          </a:p>
        </p:txBody>
      </p:sp>
    </p:spTree>
    <p:extLst>
      <p:ext uri="{BB962C8B-B14F-4D97-AF65-F5344CB8AC3E}">
        <p14:creationId xmlns:p14="http://schemas.microsoft.com/office/powerpoint/2010/main" val="292521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Closing </a:t>
            </a:r>
            <a:r>
              <a:rPr lang="en-US" sz="5400" dirty="0" err="1"/>
              <a:t>Quesiton</a:t>
            </a:r>
            <a:endParaRPr lang="en-US" sz="5400" dirty="0"/>
          </a:p>
        </p:txBody>
      </p:sp>
      <p:sp>
        <p:nvSpPr>
          <p:cNvPr id="3" name="Rectangle 2">
            <a:extLst>
              <a:ext uri="{FF2B5EF4-FFF2-40B4-BE49-F238E27FC236}">
                <a16:creationId xmlns:a16="http://schemas.microsoft.com/office/drawing/2014/main" id="{08598046-1690-4254-8DD2-01682861DAA4}"/>
              </a:ext>
            </a:extLst>
          </p:cNvPr>
          <p:cNvSpPr/>
          <p:nvPr/>
        </p:nvSpPr>
        <p:spPr>
          <a:xfrm>
            <a:off x="405353" y="1970203"/>
            <a:ext cx="5024487" cy="4401205"/>
          </a:xfrm>
          <a:prstGeom prst="rect">
            <a:avLst/>
          </a:prstGeom>
        </p:spPr>
        <p:txBody>
          <a:bodyPr wrap="square">
            <a:spAutoFit/>
          </a:bodyPr>
          <a:lstStyle/>
          <a:p>
            <a:r>
              <a:rPr lang="en-US" sz="2800" dirty="0"/>
              <a:t>How does the pricing look to you?</a:t>
            </a:r>
          </a:p>
          <a:p>
            <a:endParaRPr lang="en-US" sz="2800" dirty="0"/>
          </a:p>
          <a:p>
            <a:r>
              <a:rPr lang="en-US" sz="2800" dirty="0"/>
              <a:t>We could have this to  you by _____ how is that date?</a:t>
            </a:r>
          </a:p>
          <a:p>
            <a:endParaRPr lang="en-US" sz="2800" dirty="0"/>
          </a:p>
          <a:p>
            <a:r>
              <a:rPr lang="en-US" sz="2800" dirty="0"/>
              <a:t>Any reason not to move forward with this? Any reason this would not be a fit for your company?</a:t>
            </a:r>
          </a:p>
        </p:txBody>
      </p:sp>
      <p:pic>
        <p:nvPicPr>
          <p:cNvPr id="4" name="Picture 3">
            <a:extLst>
              <a:ext uri="{FF2B5EF4-FFF2-40B4-BE49-F238E27FC236}">
                <a16:creationId xmlns:a16="http://schemas.microsoft.com/office/drawing/2014/main" id="{4A7E3280-F14D-4161-A6CC-9330A94BE37B}"/>
              </a:ext>
            </a:extLst>
          </p:cNvPr>
          <p:cNvPicPr>
            <a:picLocks noChangeAspect="1"/>
          </p:cNvPicPr>
          <p:nvPr/>
        </p:nvPicPr>
        <p:blipFill>
          <a:blip r:embed="rId2"/>
          <a:stretch>
            <a:fillRect/>
          </a:stretch>
        </p:blipFill>
        <p:spPr>
          <a:xfrm>
            <a:off x="7222896" y="1886535"/>
            <a:ext cx="3815106" cy="4373747"/>
          </a:xfrm>
          <a:prstGeom prst="rect">
            <a:avLst/>
          </a:prstGeom>
        </p:spPr>
      </p:pic>
    </p:spTree>
    <p:extLst>
      <p:ext uri="{BB962C8B-B14F-4D97-AF65-F5344CB8AC3E}">
        <p14:creationId xmlns:p14="http://schemas.microsoft.com/office/powerpoint/2010/main" val="140790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598046-1690-4254-8DD2-01682861DAA4}"/>
              </a:ext>
            </a:extLst>
          </p:cNvPr>
          <p:cNvSpPr/>
          <p:nvPr/>
        </p:nvSpPr>
        <p:spPr>
          <a:xfrm>
            <a:off x="4609707" y="3429000"/>
            <a:ext cx="4449452" cy="707886"/>
          </a:xfrm>
          <a:prstGeom prst="rect">
            <a:avLst/>
          </a:prstGeom>
        </p:spPr>
        <p:txBody>
          <a:bodyPr wrap="square">
            <a:spAutoFit/>
          </a:bodyPr>
          <a:lstStyle/>
          <a:p>
            <a:r>
              <a:rPr lang="en-US" sz="4000" dirty="0"/>
              <a:t>THANK YOU </a:t>
            </a:r>
          </a:p>
        </p:txBody>
      </p:sp>
    </p:spTree>
    <p:extLst>
      <p:ext uri="{BB962C8B-B14F-4D97-AF65-F5344CB8AC3E}">
        <p14:creationId xmlns:p14="http://schemas.microsoft.com/office/powerpoint/2010/main" val="771927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Agenda</a:t>
            </a:r>
          </a:p>
        </p:txBody>
      </p:sp>
      <p:sp>
        <p:nvSpPr>
          <p:cNvPr id="3" name="Content Placeholder 2"/>
          <p:cNvSpPr>
            <a:spLocks noGrp="1"/>
          </p:cNvSpPr>
          <p:nvPr>
            <p:ph idx="1"/>
          </p:nvPr>
        </p:nvSpPr>
        <p:spPr>
          <a:xfrm>
            <a:off x="1295399" y="1470581"/>
            <a:ext cx="9686827" cy="4986779"/>
          </a:xfrm>
        </p:spPr>
        <p:txBody>
          <a:bodyPr>
            <a:normAutofit/>
          </a:bodyPr>
          <a:lstStyle/>
          <a:p>
            <a:endParaRPr lang="en-US" dirty="0"/>
          </a:p>
          <a:p>
            <a:endParaRPr lang="en-US" sz="2800" dirty="0"/>
          </a:p>
          <a:p>
            <a:r>
              <a:rPr lang="en-US" sz="2800" dirty="0"/>
              <a:t>Cold Calling Basics </a:t>
            </a:r>
          </a:p>
          <a:p>
            <a:r>
              <a:rPr lang="en-US" sz="2800" dirty="0"/>
              <a:t>Successful Cold Calling</a:t>
            </a:r>
          </a:p>
          <a:p>
            <a:r>
              <a:rPr lang="en-US" sz="2800" dirty="0"/>
              <a:t>AVR, Gatekeeper, Assistants &amp; Voicemail</a:t>
            </a:r>
          </a:p>
          <a:p>
            <a:r>
              <a:rPr lang="en-US" sz="2800" dirty="0"/>
              <a:t>Sample Script</a:t>
            </a:r>
          </a:p>
          <a:p>
            <a:r>
              <a:rPr lang="en-US" sz="2800" dirty="0"/>
              <a:t>Questions Before Giving Pricing</a:t>
            </a:r>
          </a:p>
          <a:p>
            <a:r>
              <a:rPr lang="en-US" sz="2800" dirty="0"/>
              <a:t>How To Close More Business</a:t>
            </a:r>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Truth </a:t>
            </a:r>
          </a:p>
        </p:txBody>
      </p:sp>
      <p:pic>
        <p:nvPicPr>
          <p:cNvPr id="12" name="Picture Placeholder 11">
            <a:extLst>
              <a:ext uri="{FF2B5EF4-FFF2-40B4-BE49-F238E27FC236}">
                <a16:creationId xmlns:a16="http://schemas.microsoft.com/office/drawing/2014/main" id="{C11199A3-7C0B-41CE-A443-3129273566CB}"/>
              </a:ext>
            </a:extLst>
          </p:cNvPr>
          <p:cNvPicPr>
            <a:picLocks noGrp="1" noChangeAspect="1"/>
          </p:cNvPicPr>
          <p:nvPr>
            <p:ph type="pic" idx="1"/>
          </p:nvPr>
        </p:nvPicPr>
        <p:blipFill>
          <a:blip r:embed="rId2"/>
          <a:srcRect l="1852" r="1852"/>
          <a:stretch>
            <a:fillRect/>
          </a:stretch>
        </p:blipFill>
        <p:spPr/>
      </p:pic>
      <p:sp>
        <p:nvSpPr>
          <p:cNvPr id="5" name="Text Placeholder 4"/>
          <p:cNvSpPr>
            <a:spLocks noGrp="1"/>
          </p:cNvSpPr>
          <p:nvPr>
            <p:ph type="body" sz="half" idx="2"/>
          </p:nvPr>
        </p:nvSpPr>
        <p:spPr/>
        <p:txBody>
          <a:bodyPr/>
          <a:lstStyle/>
          <a:p>
            <a:r>
              <a:rPr lang="en-US" dirty="0">
                <a:hlinkClick r:id="rId3"/>
              </a:rPr>
              <a:t>https://www.youtube.com/watch?v=emzARZsJntw</a:t>
            </a:r>
            <a:endParaRPr lang="en-US" dirty="0"/>
          </a:p>
          <a:p>
            <a:endParaRPr lang="en-US" dirty="0"/>
          </a:p>
        </p:txBody>
      </p:sp>
      <p:pic>
        <p:nvPicPr>
          <p:cNvPr id="9" name="Picture Placeholder 8">
            <a:extLst>
              <a:ext uri="{FF2B5EF4-FFF2-40B4-BE49-F238E27FC236}">
                <a16:creationId xmlns:a16="http://schemas.microsoft.com/office/drawing/2014/main" id="{2739BE4B-5437-496D-B85E-F4814D7155D0}"/>
              </a:ext>
            </a:extLst>
          </p:cNvPr>
          <p:cNvPicPr>
            <a:picLocks noGrp="1" noChangeAspect="1"/>
          </p:cNvPicPr>
          <p:nvPr>
            <p:ph type="pic" idx="13"/>
          </p:nvPr>
        </p:nvPicPr>
        <p:blipFill>
          <a:blip r:embed="rId4"/>
          <a:srcRect t="21382" b="21382"/>
          <a:stretch>
            <a:fillRect/>
          </a:stretch>
        </p:blipFill>
        <p:spPr/>
      </p:pic>
      <p:sp>
        <p:nvSpPr>
          <p:cNvPr id="11" name="Text Placeholder 10"/>
          <p:cNvSpPr>
            <a:spLocks noGrp="1"/>
          </p:cNvSpPr>
          <p:nvPr>
            <p:ph type="body" sz="half" idx="14"/>
          </p:nvPr>
        </p:nvSpPr>
        <p:spPr/>
        <p:txBody>
          <a:bodyPr/>
          <a:lstStyle/>
          <a:p>
            <a:endParaRPr lang="en-US"/>
          </a:p>
        </p:txBody>
      </p:sp>
    </p:spTree>
    <p:extLst>
      <p:ext uri="{BB962C8B-B14F-4D97-AF65-F5344CB8AC3E}">
        <p14:creationId xmlns:p14="http://schemas.microsoft.com/office/powerpoint/2010/main" val="1888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Cold Calling 101 Basics</a:t>
            </a:r>
          </a:p>
        </p:txBody>
      </p:sp>
      <p:sp>
        <p:nvSpPr>
          <p:cNvPr id="3" name="Content Placeholder 2"/>
          <p:cNvSpPr>
            <a:spLocks noGrp="1"/>
          </p:cNvSpPr>
          <p:nvPr>
            <p:ph idx="1"/>
          </p:nvPr>
        </p:nvSpPr>
        <p:spPr>
          <a:xfrm>
            <a:off x="1295399" y="1828800"/>
            <a:ext cx="10016765" cy="4774066"/>
          </a:xfrm>
        </p:spPr>
        <p:txBody>
          <a:bodyPr>
            <a:normAutofit fontScale="92500" lnSpcReduction="10000"/>
          </a:bodyPr>
          <a:lstStyle/>
          <a:p>
            <a:r>
              <a:rPr lang="en-US" sz="3000" dirty="0"/>
              <a:t>What is your goal?  Profile/Appt/Sale</a:t>
            </a:r>
          </a:p>
          <a:p>
            <a:r>
              <a:rPr lang="en-US" sz="3000" dirty="0"/>
              <a:t>Focus on your target market</a:t>
            </a:r>
          </a:p>
          <a:p>
            <a:r>
              <a:rPr lang="en-US" sz="3000" dirty="0"/>
              <a:t>Profile your company before calling </a:t>
            </a:r>
          </a:p>
          <a:p>
            <a:r>
              <a:rPr lang="en-US" sz="3000" dirty="0"/>
              <a:t>Refer to competitors who partner with you</a:t>
            </a:r>
          </a:p>
          <a:p>
            <a:r>
              <a:rPr lang="en-US" sz="3000" dirty="0"/>
              <a:t>Think “what do they want” when calling – stay in what does this mean to them</a:t>
            </a:r>
          </a:p>
          <a:p>
            <a:r>
              <a:rPr lang="en-US" sz="3000" dirty="0"/>
              <a:t>Always get something from every call</a:t>
            </a:r>
          </a:p>
          <a:p>
            <a:r>
              <a:rPr lang="en-US" sz="3000" dirty="0"/>
              <a:t>Buyers have changed </a:t>
            </a:r>
          </a:p>
          <a:p>
            <a:r>
              <a:rPr lang="en-US" sz="3000" dirty="0"/>
              <a:t>Need to nurture the lead to a sale</a:t>
            </a:r>
          </a:p>
          <a:p>
            <a:endParaRPr lang="en-US" dirty="0"/>
          </a:p>
        </p:txBody>
      </p:sp>
    </p:spTree>
    <p:extLst>
      <p:ext uri="{BB962C8B-B14F-4D97-AF65-F5344CB8AC3E}">
        <p14:creationId xmlns:p14="http://schemas.microsoft.com/office/powerpoint/2010/main" val="132851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Successful Cold Calling</a:t>
            </a:r>
          </a:p>
        </p:txBody>
      </p:sp>
      <p:sp>
        <p:nvSpPr>
          <p:cNvPr id="3" name="Content Placeholder 2"/>
          <p:cNvSpPr>
            <a:spLocks noGrp="1"/>
          </p:cNvSpPr>
          <p:nvPr>
            <p:ph idx="1"/>
          </p:nvPr>
        </p:nvSpPr>
        <p:spPr>
          <a:xfrm>
            <a:off x="1295400" y="1828800"/>
            <a:ext cx="9601200" cy="4774066"/>
          </a:xfrm>
        </p:spPr>
        <p:txBody>
          <a:bodyPr>
            <a:normAutofit fontScale="85000" lnSpcReduction="20000"/>
          </a:bodyPr>
          <a:lstStyle/>
          <a:p>
            <a:pPr marL="0" indent="0">
              <a:buNone/>
            </a:pPr>
            <a:r>
              <a:rPr lang="en-US" sz="4000" dirty="0"/>
              <a:t>How to get to the decision maker???</a:t>
            </a:r>
          </a:p>
          <a:p>
            <a:r>
              <a:rPr lang="en-US" dirty="0"/>
              <a:t>Know the person’s name </a:t>
            </a:r>
          </a:p>
          <a:p>
            <a:r>
              <a:rPr lang="en-US" dirty="0"/>
              <a:t>Don’t sound like a typical sales person </a:t>
            </a:r>
          </a:p>
          <a:p>
            <a:r>
              <a:rPr lang="en-US" dirty="0"/>
              <a:t>Don’t get screened!  Give them your name and ask if the contact is in today</a:t>
            </a:r>
          </a:p>
          <a:p>
            <a:r>
              <a:rPr lang="en-US" dirty="0"/>
              <a:t>Upmarket -Don’t leave a VM until you tried a couple times </a:t>
            </a:r>
          </a:p>
          <a:p>
            <a:r>
              <a:rPr lang="en-US" dirty="0"/>
              <a:t>Don’t be a stalker</a:t>
            </a:r>
          </a:p>
          <a:p>
            <a:r>
              <a:rPr lang="en-US" dirty="0"/>
              <a:t>Good News - It is all a numbers game! </a:t>
            </a:r>
          </a:p>
          <a:p>
            <a:r>
              <a:rPr lang="en-US" dirty="0"/>
              <a:t>Only 1 in 10 dials will have success in a connection</a:t>
            </a:r>
          </a:p>
          <a:p>
            <a:r>
              <a:rPr lang="en-US" dirty="0"/>
              <a:t>Only 1 in 4 calls will have any short term success </a:t>
            </a:r>
          </a:p>
          <a:p>
            <a:r>
              <a:rPr lang="en-US" dirty="0"/>
              <a:t>You need to dial the phone 40 times to come away with a lead.  You need to find your own number</a:t>
            </a:r>
          </a:p>
          <a:p>
            <a:endParaRPr lang="en-US" dirty="0"/>
          </a:p>
        </p:txBody>
      </p:sp>
    </p:spTree>
    <p:extLst>
      <p:ext uri="{BB962C8B-B14F-4D97-AF65-F5344CB8AC3E}">
        <p14:creationId xmlns:p14="http://schemas.microsoft.com/office/powerpoint/2010/main" val="132638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Calling The Decision Maker</a:t>
            </a:r>
          </a:p>
        </p:txBody>
      </p:sp>
      <p:sp>
        <p:nvSpPr>
          <p:cNvPr id="5" name="Content Placeholder 4"/>
          <p:cNvSpPr>
            <a:spLocks noGrp="1"/>
          </p:cNvSpPr>
          <p:nvPr>
            <p:ph idx="1"/>
          </p:nvPr>
        </p:nvSpPr>
        <p:spPr/>
        <p:txBody>
          <a:bodyPr/>
          <a:lstStyle/>
          <a:p>
            <a:endParaRPr lang="en-US" sz="4400" dirty="0"/>
          </a:p>
          <a:p>
            <a:r>
              <a:rPr lang="en-US" sz="4400" dirty="0"/>
              <a:t>AVR Systems</a:t>
            </a:r>
          </a:p>
          <a:p>
            <a:r>
              <a:rPr lang="en-US" sz="4400" dirty="0"/>
              <a:t>Gatekeeper</a:t>
            </a:r>
          </a:p>
          <a:p>
            <a:r>
              <a:rPr lang="en-US" sz="4400" dirty="0"/>
              <a:t>Assistants</a:t>
            </a:r>
          </a:p>
          <a:p>
            <a:r>
              <a:rPr lang="en-US" sz="4400" dirty="0"/>
              <a:t>Voicemail</a:t>
            </a:r>
          </a:p>
          <a:p>
            <a:endParaRPr lang="en-US" dirty="0"/>
          </a:p>
        </p:txBody>
      </p:sp>
      <p:pic>
        <p:nvPicPr>
          <p:cNvPr id="4" name="Picture 3">
            <a:extLst>
              <a:ext uri="{FF2B5EF4-FFF2-40B4-BE49-F238E27FC236}">
                <a16:creationId xmlns:a16="http://schemas.microsoft.com/office/drawing/2014/main" id="{FC7C3566-4C19-418B-AC2D-9B2D50902850}"/>
              </a:ext>
            </a:extLst>
          </p:cNvPr>
          <p:cNvPicPr>
            <a:picLocks noChangeAspect="1"/>
          </p:cNvPicPr>
          <p:nvPr/>
        </p:nvPicPr>
        <p:blipFill>
          <a:blip r:embed="rId2"/>
          <a:stretch>
            <a:fillRect/>
          </a:stretch>
        </p:blipFill>
        <p:spPr>
          <a:xfrm>
            <a:off x="510913" y="2714920"/>
            <a:ext cx="3780962" cy="2681533"/>
          </a:xfrm>
          <a:prstGeom prst="rect">
            <a:avLst/>
          </a:prstGeom>
        </p:spPr>
      </p:pic>
    </p:spTree>
    <p:extLst>
      <p:ext uri="{BB962C8B-B14F-4D97-AF65-F5344CB8AC3E}">
        <p14:creationId xmlns:p14="http://schemas.microsoft.com/office/powerpoint/2010/main" val="33284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Automatic Voice Response </a:t>
            </a:r>
          </a:p>
        </p:txBody>
      </p:sp>
      <p:sp>
        <p:nvSpPr>
          <p:cNvPr id="5" name="Content Placeholder 4"/>
          <p:cNvSpPr>
            <a:spLocks noGrp="1"/>
          </p:cNvSpPr>
          <p:nvPr>
            <p:ph idx="1"/>
          </p:nvPr>
        </p:nvSpPr>
        <p:spPr>
          <a:xfrm>
            <a:off x="4728209" y="1828800"/>
            <a:ext cx="6126480" cy="4343400"/>
          </a:xfrm>
        </p:spPr>
        <p:txBody>
          <a:bodyPr/>
          <a:lstStyle/>
          <a:p>
            <a:r>
              <a:rPr lang="en-US" sz="2800" dirty="0"/>
              <a:t>Don’t hit zero but listen for the directory </a:t>
            </a:r>
          </a:p>
          <a:p>
            <a:r>
              <a:rPr lang="en-US" sz="2800" dirty="0"/>
              <a:t>Try a name – Smith</a:t>
            </a:r>
          </a:p>
          <a:p>
            <a:r>
              <a:rPr lang="en-US" sz="2800" dirty="0"/>
              <a:t>“ I am sorry Mary…I was trying to reach…</a:t>
            </a:r>
          </a:p>
          <a:p>
            <a:r>
              <a:rPr lang="en-US" sz="2800" dirty="0"/>
              <a:t>Customer Service</a:t>
            </a:r>
          </a:p>
          <a:p>
            <a:r>
              <a:rPr lang="en-US" sz="2800" dirty="0"/>
              <a:t>Zero for operator</a:t>
            </a:r>
          </a:p>
          <a:p>
            <a:r>
              <a:rPr lang="en-US" sz="2800" dirty="0"/>
              <a:t>After 5:00 pm the directory kicks in</a:t>
            </a:r>
          </a:p>
          <a:p>
            <a:endParaRPr lang="en-US" dirty="0"/>
          </a:p>
        </p:txBody>
      </p:sp>
      <p:pic>
        <p:nvPicPr>
          <p:cNvPr id="3" name="Picture 2">
            <a:extLst>
              <a:ext uri="{FF2B5EF4-FFF2-40B4-BE49-F238E27FC236}">
                <a16:creationId xmlns:a16="http://schemas.microsoft.com/office/drawing/2014/main" id="{DE23B029-3AC6-4F79-B03D-60E707E5BB0A}"/>
              </a:ext>
            </a:extLst>
          </p:cNvPr>
          <p:cNvPicPr>
            <a:picLocks noChangeAspect="1"/>
          </p:cNvPicPr>
          <p:nvPr/>
        </p:nvPicPr>
        <p:blipFill>
          <a:blip r:embed="rId2"/>
          <a:stretch>
            <a:fillRect/>
          </a:stretch>
        </p:blipFill>
        <p:spPr>
          <a:xfrm>
            <a:off x="883547" y="2431782"/>
            <a:ext cx="2792907" cy="2909975"/>
          </a:xfrm>
          <a:prstGeom prst="rect">
            <a:avLst/>
          </a:prstGeom>
        </p:spPr>
      </p:pic>
    </p:spTree>
    <p:extLst>
      <p:ext uri="{BB962C8B-B14F-4D97-AF65-F5344CB8AC3E}">
        <p14:creationId xmlns:p14="http://schemas.microsoft.com/office/powerpoint/2010/main" val="231660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Gatekeeper</a:t>
            </a:r>
          </a:p>
        </p:txBody>
      </p:sp>
      <p:sp>
        <p:nvSpPr>
          <p:cNvPr id="5" name="Content Placeholder 4"/>
          <p:cNvSpPr>
            <a:spLocks noGrp="1"/>
          </p:cNvSpPr>
          <p:nvPr>
            <p:ph idx="1"/>
          </p:nvPr>
        </p:nvSpPr>
        <p:spPr>
          <a:xfrm>
            <a:off x="4728209" y="1828800"/>
            <a:ext cx="6126480" cy="4343400"/>
          </a:xfrm>
        </p:spPr>
        <p:txBody>
          <a:bodyPr>
            <a:normAutofit fontScale="92500" lnSpcReduction="20000"/>
          </a:bodyPr>
          <a:lstStyle/>
          <a:p>
            <a:r>
              <a:rPr lang="en-US" dirty="0"/>
              <a:t>The gatekeepers goal is to keep you out</a:t>
            </a:r>
          </a:p>
          <a:p>
            <a:pPr marL="0" indent="0">
              <a:buNone/>
            </a:pPr>
            <a:r>
              <a:rPr lang="en-US" dirty="0"/>
              <a:t>	Sound professional not friendly</a:t>
            </a:r>
          </a:p>
          <a:p>
            <a:pPr marL="0" indent="0">
              <a:buNone/>
            </a:pPr>
            <a:r>
              <a:rPr lang="en-US" dirty="0"/>
              <a:t>	Be Brief – “John Jones”</a:t>
            </a:r>
          </a:p>
          <a:p>
            <a:pPr marL="0" indent="0">
              <a:buNone/>
            </a:pPr>
            <a:r>
              <a:rPr lang="en-US" dirty="0"/>
              <a:t>	You will be screened – Be prepared 	</a:t>
            </a:r>
          </a:p>
          <a:p>
            <a:endParaRPr lang="en-US" dirty="0"/>
          </a:p>
          <a:p>
            <a:pPr marL="0" indent="0">
              <a:buNone/>
            </a:pPr>
            <a:r>
              <a:rPr lang="en-US" dirty="0"/>
              <a:t>Ping  Pong</a:t>
            </a:r>
          </a:p>
          <a:p>
            <a:pPr marL="0" indent="0">
              <a:buNone/>
            </a:pPr>
            <a:r>
              <a:rPr lang="en-US" dirty="0"/>
              <a:t>“Who may I say is calling?</a:t>
            </a:r>
          </a:p>
          <a:p>
            <a:pPr marL="0" indent="0">
              <a:buNone/>
            </a:pPr>
            <a:r>
              <a:rPr lang="en-US" dirty="0"/>
              <a:t>“Maureen Wozniak – is he in?” –  ask  a question  back. This is truly    want  you want to know – are they      in?</a:t>
            </a:r>
          </a:p>
          <a:p>
            <a:endParaRPr lang="en-US" dirty="0"/>
          </a:p>
        </p:txBody>
      </p:sp>
      <p:pic>
        <p:nvPicPr>
          <p:cNvPr id="7" name="Picture 6">
            <a:extLst>
              <a:ext uri="{FF2B5EF4-FFF2-40B4-BE49-F238E27FC236}">
                <a16:creationId xmlns:a16="http://schemas.microsoft.com/office/drawing/2014/main" id="{BDBE1373-0D25-43B6-93B9-BA94556F710E}"/>
              </a:ext>
            </a:extLst>
          </p:cNvPr>
          <p:cNvPicPr>
            <a:picLocks noChangeAspect="1"/>
          </p:cNvPicPr>
          <p:nvPr/>
        </p:nvPicPr>
        <p:blipFill>
          <a:blip r:embed="rId2"/>
          <a:stretch>
            <a:fillRect/>
          </a:stretch>
        </p:blipFill>
        <p:spPr>
          <a:xfrm>
            <a:off x="378052" y="2663257"/>
            <a:ext cx="3966425" cy="2674485"/>
          </a:xfrm>
          <a:prstGeom prst="rect">
            <a:avLst/>
          </a:prstGeom>
        </p:spPr>
      </p:pic>
    </p:spTree>
    <p:extLst>
      <p:ext uri="{BB962C8B-B14F-4D97-AF65-F5344CB8AC3E}">
        <p14:creationId xmlns:p14="http://schemas.microsoft.com/office/powerpoint/2010/main" val="2602942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Assistants</a:t>
            </a:r>
          </a:p>
        </p:txBody>
      </p:sp>
      <p:sp>
        <p:nvSpPr>
          <p:cNvPr id="5" name="Content Placeholder 4"/>
          <p:cNvSpPr>
            <a:spLocks noGrp="1"/>
          </p:cNvSpPr>
          <p:nvPr>
            <p:ph idx="1"/>
          </p:nvPr>
        </p:nvSpPr>
        <p:spPr>
          <a:xfrm>
            <a:off x="4728209" y="1828800"/>
            <a:ext cx="6126480" cy="4343400"/>
          </a:xfrm>
        </p:spPr>
        <p:txBody>
          <a:bodyPr>
            <a:normAutofit/>
          </a:bodyPr>
          <a:lstStyle/>
          <a:p>
            <a:endParaRPr lang="en-US" dirty="0"/>
          </a:p>
          <a:p>
            <a:r>
              <a:rPr lang="en-US" dirty="0"/>
              <a:t>Not part of a first attempt</a:t>
            </a:r>
          </a:p>
          <a:p>
            <a:r>
              <a:rPr lang="en-US" dirty="0"/>
              <a:t>Try Ping - Pong</a:t>
            </a:r>
          </a:p>
          <a:p>
            <a:r>
              <a:rPr lang="en-US" dirty="0"/>
              <a:t>Engage if necessary</a:t>
            </a:r>
          </a:p>
          <a:p>
            <a:r>
              <a:rPr lang="en-US" dirty="0"/>
              <a:t>Can be useful – if engaged in the right way</a:t>
            </a:r>
          </a:p>
          <a:p>
            <a:r>
              <a:rPr lang="en-US" dirty="0"/>
              <a:t>Be polite and ask of their help</a:t>
            </a:r>
          </a:p>
          <a:p>
            <a:pPr marL="0" indent="0">
              <a:buNone/>
            </a:pPr>
            <a:endParaRPr lang="en-US" dirty="0"/>
          </a:p>
        </p:txBody>
      </p:sp>
      <p:pic>
        <p:nvPicPr>
          <p:cNvPr id="3" name="Picture 2">
            <a:extLst>
              <a:ext uri="{FF2B5EF4-FFF2-40B4-BE49-F238E27FC236}">
                <a16:creationId xmlns:a16="http://schemas.microsoft.com/office/drawing/2014/main" id="{5A25FC8A-D38A-4599-9609-FB04C3DD1547}"/>
              </a:ext>
            </a:extLst>
          </p:cNvPr>
          <p:cNvPicPr>
            <a:picLocks noChangeAspect="1"/>
          </p:cNvPicPr>
          <p:nvPr/>
        </p:nvPicPr>
        <p:blipFill>
          <a:blip r:embed="rId2"/>
          <a:stretch>
            <a:fillRect/>
          </a:stretch>
        </p:blipFill>
        <p:spPr>
          <a:xfrm>
            <a:off x="678730" y="2532506"/>
            <a:ext cx="3619893" cy="2553451"/>
          </a:xfrm>
          <a:prstGeom prst="rect">
            <a:avLst/>
          </a:prstGeom>
        </p:spPr>
      </p:pic>
    </p:spTree>
    <p:extLst>
      <p:ext uri="{BB962C8B-B14F-4D97-AF65-F5344CB8AC3E}">
        <p14:creationId xmlns:p14="http://schemas.microsoft.com/office/powerpoint/2010/main" val="225323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1331</TotalTime>
  <Words>829</Words>
  <Application>Microsoft Office PowerPoint</Application>
  <PresentationFormat>Widescreen</PresentationFormat>
  <Paragraphs>103</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Book Antiqua</vt:lpstr>
      <vt:lpstr>Sales Direction 16X9</vt:lpstr>
      <vt:lpstr>Cold Calling 101</vt:lpstr>
      <vt:lpstr>Agenda</vt:lpstr>
      <vt:lpstr>The Truth </vt:lpstr>
      <vt:lpstr>Cold Calling 101 Basics</vt:lpstr>
      <vt:lpstr>Successful Cold Calling</vt:lpstr>
      <vt:lpstr>Calling The Decision Maker</vt:lpstr>
      <vt:lpstr>Automatic Voice Response </vt:lpstr>
      <vt:lpstr>Gatekeeper</vt:lpstr>
      <vt:lpstr>Assistants</vt:lpstr>
      <vt:lpstr>Voicemail</vt:lpstr>
      <vt:lpstr>The Message</vt:lpstr>
      <vt:lpstr>Calling into the C-Level</vt:lpstr>
      <vt:lpstr>Sample Script</vt:lpstr>
      <vt:lpstr>Questions Before Giving Pricing</vt:lpstr>
      <vt:lpstr>Closing Quesiton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Maureen Wozniak</dc:creator>
  <cp:lastModifiedBy>Maureen Wozniak</cp:lastModifiedBy>
  <cp:revision>21</cp:revision>
  <dcterms:created xsi:type="dcterms:W3CDTF">2019-05-08T03:21:30Z</dcterms:created>
  <dcterms:modified xsi:type="dcterms:W3CDTF">2019-05-09T15:55:26Z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